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8448CF4-0DA8-42A5-B0CC-CAF8B18E8441}">
  <a:tblStyle styleId="{58448CF4-0DA8-42A5-B0CC-CAF8B18E844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38e70a7c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38e70a7c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14581bdb2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14581bdb2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d26c9fcd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d26c9fcd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14581bdb21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14581bdb21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1104d7ce5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1104d7ce5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14581bdb21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14581bdb21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1104d7ce55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1104d7ce55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599100" y="662850"/>
            <a:ext cx="3751200" cy="3997800"/>
          </a:xfrm>
          <a:prstGeom prst="rect">
            <a:avLst/>
          </a:prstGeom>
          <a:solidFill>
            <a:schemeClr val="lt1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80">
                <a:latin typeface="Calibri"/>
                <a:ea typeface="Calibri"/>
                <a:cs typeface="Calibri"/>
                <a:sym typeface="Calibri"/>
              </a:rPr>
              <a:t>Wheldrake with Thorganby CE Primary School</a:t>
            </a:r>
            <a:endParaRPr b="1" sz="288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6025" y="2360700"/>
            <a:ext cx="1657350" cy="16383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4798850" y="668400"/>
            <a:ext cx="3751200" cy="39978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alibri"/>
                <a:ea typeface="Calibri"/>
                <a:cs typeface="Calibri"/>
                <a:sym typeface="Calibri"/>
              </a:rPr>
              <a:t>Curriculum Overview</a:t>
            </a:r>
            <a:endParaRPr b="1" sz="24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alibri"/>
                <a:ea typeface="Calibri"/>
                <a:cs typeface="Calibri"/>
                <a:sym typeface="Calibri"/>
              </a:rPr>
              <a:t>Long Term Planning</a:t>
            </a:r>
            <a:endParaRPr b="1" sz="24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Year 6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Cycle B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3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739650" y="704700"/>
            <a:ext cx="7664700" cy="37341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AUTUMN Year 6 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100" u="sng">
                <a:latin typeface="Calibri"/>
                <a:ea typeface="Calibri"/>
                <a:cs typeface="Calibri"/>
                <a:sym typeface="Calibri"/>
              </a:rPr>
              <a:t>BRAZIL</a:t>
            </a:r>
            <a:endParaRPr b="1" sz="21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What can we do to save the Brazilian Rainforest?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1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TUDORS</a:t>
            </a:r>
            <a:endParaRPr b="1" sz="21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 was Henry VIII’s favourite wife?</a:t>
            </a:r>
            <a:endParaRPr b="1" sz="26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" name="Google Shape;66;p15"/>
          <p:cNvGraphicFramePr/>
          <p:nvPr/>
        </p:nvGraphicFramePr>
        <p:xfrm>
          <a:off x="239900" y="365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{58448CF4-0DA8-42A5-B0CC-CAF8B18E8441}</a:tableStyleId>
              </a:tblPr>
              <a:tblGrid>
                <a:gridCol w="2166050"/>
                <a:gridCol w="2166050"/>
                <a:gridCol w="2166050"/>
                <a:gridCol w="2166050"/>
              </a:tblGrid>
              <a:tr h="2065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Writing based on first hand experiences and quality text models.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Spelling following  Spelling Shed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Handwriting following Letterjoin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Reading- daily guided reading following Ashley Booth programme. Work completed linked to whole class book and large range of extracts.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 class enjoys a whole class novel read daily.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sz="1200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Place Value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Addition, Subtraction, Multiplication and Division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Fractions A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Fractions B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Converting Units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b="1" sz="1200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 - </a:t>
                      </a: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does it mean if God is holy and loving?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How can following God bring freedom and justice?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Being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Celebrating Difference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Zones of Regulation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Developing Melodic Phrases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Understanding Structure &amp; Form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</a:t>
                      </a: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cience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Evolution and Inheritance, Animals, including humans.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Tudors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Brazil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Football and Orienteering, Rugby, Fitness and Stamina.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sz="1200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Painting</a:t>
                      </a:r>
                      <a:r>
                        <a:rPr b="1"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- </a:t>
                      </a: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Henri Rousseau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Painting – Christmas art. Portraits based on the work of Hans Holbein.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sz="1200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Architecture – The Globe Theatre.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Making a money pouch.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b="1"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E-safety, Coding and spreadsheets.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MFL - French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Verbs and Grammar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 School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739650" y="800100"/>
            <a:ext cx="7664700" cy="35433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SPRING Year 5 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JOURNEYS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would people risk their life for a journey?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NATURAL DISASTERS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 natural disasters happen?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" name="Google Shape;76;p17"/>
          <p:cNvGraphicFramePr/>
          <p:nvPr/>
        </p:nvGraphicFramePr>
        <p:xfrm>
          <a:off x="239900" y="1897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{58448CF4-0DA8-42A5-B0CC-CAF8B18E8441}</a:tableStyleId>
              </a:tblPr>
              <a:tblGrid>
                <a:gridCol w="2064700"/>
                <a:gridCol w="2267400"/>
                <a:gridCol w="2166050"/>
                <a:gridCol w="2166050"/>
              </a:tblGrid>
              <a:tr h="2859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Writing based on first hand experiences and quality text models.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Spelling following  Spelling Shed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Handwriting following Letterjoin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Reading- daily guided reading following Ashley Booth programme. Work completed linked to whole class book and large range of extracts.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 class enjoys a whole class novel read daily.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sz="1200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Ratio.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Algebra.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Decimals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 Percentages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Fractions, Decimals and Percentages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Area, Perimeter and Volume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Statistics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does it mean for Muslims to follow God?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difference does the resurrection make for Christians?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Dreams and Goals, Healthy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Zones of Regulation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Gaining Confidence Through Performance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Exploring Notation Further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Living things and their Habitats.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Electricity.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Natural Disasters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Journeys – Why would people risk their life for a journey?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Hockey, Dance, Netball, Gymnastics.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sz="1200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Textiles/Collage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Architecture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Electrical System</a:t>
                      </a:r>
                      <a:endParaRPr b="1" sz="1200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</a:t>
                      </a: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CT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Blogging., Text adventures and networks.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MFL - French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Weekend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World War II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/>
        </p:nvSpPr>
        <p:spPr>
          <a:xfrm>
            <a:off x="759750" y="1293150"/>
            <a:ext cx="7664700" cy="23796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SUMMER Year 5 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ANCIENT GREECE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have our lives been influenced by the Ancient Greeks?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" name="Google Shape;86;p19"/>
          <p:cNvGraphicFramePr/>
          <p:nvPr/>
        </p:nvGraphicFramePr>
        <p:xfrm>
          <a:off x="239900" y="2299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{58448CF4-0DA8-42A5-B0CC-CAF8B18E8441}</a:tableStyleId>
              </a:tblPr>
              <a:tblGrid>
                <a:gridCol w="2166050"/>
                <a:gridCol w="2166050"/>
                <a:gridCol w="2166050"/>
                <a:gridCol w="2166050"/>
              </a:tblGrid>
              <a:tr h="1772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Writing based on first hand experiences and quality text models.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Spelling following  Spelling Shed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Handwriting following Letterjoin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Reading- daily guided reading following Ashley Booth programme. Work completed linked to whole class book and large range of extracts.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 class enjoys a whole class novel read daily.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Geometry:  Properties of Shape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Geometry: Position and Direction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Themed Projects, Consolidation and Problem Solving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kind of king is Jesus?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How do religions help people live through good times and bad?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Relationships, Changing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Zones of Regulation</a:t>
                      </a:r>
                      <a:endParaRPr b="1" sz="1200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Using Chords and Structure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Respecting Each Other through Composition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Light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Ancient Greece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Ancient Greece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Cricket, Athletics, Rounders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sz="1200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Ancient Greek pots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sz="1200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Olympic food for athletes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Mechanical systems – Design a labyrinth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Quizzing, Understanding binary.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MFL - French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Healthy Lifestyles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Planets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