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10D6276-098C-435C-A48B-6E56DFE9D16C}">
  <a:tblStyle styleId="{210D6276-098C-435C-A48B-6E56DFE9D16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3761727e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3761727e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154c703fe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1154c703fe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d26c9fcd4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fd26c9fcd4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1104d7ce55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11104d7ce55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1104d7ce5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1104d7ce5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104d7cf2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104d7cf2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104d7cf2a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104d7cf2a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1104d7ce55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1104d7ce55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104d7ce55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104d7ce55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599100" y="662850"/>
            <a:ext cx="3751200" cy="3997800"/>
          </a:xfrm>
          <a:prstGeom prst="rect">
            <a:avLst/>
          </a:prstGeom>
          <a:solidFill>
            <a:schemeClr val="lt1"/>
          </a:solidFill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880">
                <a:latin typeface="Calibri"/>
                <a:ea typeface="Calibri"/>
                <a:cs typeface="Calibri"/>
                <a:sym typeface="Calibri"/>
              </a:rPr>
              <a:t>Wheldrake with Thorganby CE Primary School</a:t>
            </a:r>
            <a:endParaRPr b="1" sz="288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t/>
            </a:r>
            <a:endParaRPr sz="3180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46025" y="2360700"/>
            <a:ext cx="1657350" cy="16383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4798850" y="668400"/>
            <a:ext cx="3751200" cy="3997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Curriculum Overview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alibri"/>
                <a:ea typeface="Calibri"/>
                <a:cs typeface="Calibri"/>
                <a:sym typeface="Calibri"/>
              </a:rPr>
              <a:t>Long Term Planning</a:t>
            </a:r>
            <a:endParaRPr b="1" sz="2400" u="sng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Year 3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Cycle A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3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739650" y="1001700"/>
            <a:ext cx="7664700" cy="31401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AUTUMN </a:t>
            </a:r>
            <a:r>
              <a:rPr lang="en" sz="2100"/>
              <a:t>Y</a:t>
            </a: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ear 3</a:t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JOURNEY STARTS HERE…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are the human and physical features of our local area?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can we compare these features on our journey around the world?</a:t>
            </a:r>
            <a:endParaRPr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" name="Google Shape;66;p15"/>
          <p:cNvGraphicFramePr/>
          <p:nvPr/>
        </p:nvGraphicFramePr>
        <p:xfrm>
          <a:off x="255750" y="2126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{210D6276-098C-435C-A48B-6E56DFE9D16C}</a:tableStyleId>
              </a:tblPr>
              <a:tblGrid>
                <a:gridCol w="2306575"/>
                <a:gridCol w="2025525"/>
                <a:gridCol w="2166050"/>
                <a:gridCol w="2166050"/>
              </a:tblGrid>
              <a:tr h="30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Place Value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Addition and Subtraction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Creation/Fall - Understanding Christianity </a:t>
                      </a:r>
                      <a:endParaRPr sz="1200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do Christians learn from the Creation story?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Incarnation - Understanding Christianity </a:t>
                      </a:r>
                      <a:r>
                        <a:rPr b="1"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the Trinity?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Celebrating Difference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Developing notation skills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Enjoying improvisation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Rocks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Plants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 local study linked with Geography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human and physical features of our local area and around the world.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Dance, Gymnastics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- Tag Rugby, Football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Printing techniques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Hockney - drawing, painting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focus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Coding, Online safety, Spreadsheets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AA84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Phonetics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I'm Learning Spanish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739650" y="1063350"/>
            <a:ext cx="7664700" cy="30168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Spring 1</a:t>
            </a:r>
            <a:r>
              <a:rPr lang="en" sz="2100"/>
              <a:t> Year 3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STONE AGE – IRON AGE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What were the changes in Britain from the Stone Age to the Iron Age?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Google Shape;76;p17"/>
          <p:cNvGraphicFramePr/>
          <p:nvPr/>
        </p:nvGraphicFramePr>
        <p:xfrm>
          <a:off x="255750" y="2888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{210D6276-098C-435C-A48B-6E56DFE9D16C}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785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</a:t>
                      </a: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Length and Perimeter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 and Capacity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and why do believers show their commitments during the journey of life?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Salvation 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 Christians call the day Jesus died Good Friday?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Composing using your imagination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Sharing musical experiences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Force and Magnets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Changes in Britain from the Stone Age to the Iron Age.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Locate places on large scale maps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- Hockey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Swimming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Cave Paintings (Drawing) – charcoal, chalk and pastels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Textiles project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Touch typing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Email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6D9E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FC5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/>
        </p:nvSpPr>
        <p:spPr>
          <a:xfrm>
            <a:off x="739650" y="1171050"/>
            <a:ext cx="7664700" cy="28014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Spring 2 Year 3 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VIVE LA FRANCE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Calibri"/>
                <a:ea typeface="Calibri"/>
                <a:cs typeface="Calibri"/>
                <a:sym typeface="Calibri"/>
              </a:rPr>
              <a:t>How is France similar / different to the United Kingdom?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" name="Google Shape;86;p19"/>
          <p:cNvGraphicFramePr/>
          <p:nvPr/>
        </p:nvGraphicFramePr>
        <p:xfrm>
          <a:off x="255750" y="2126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{210D6276-098C-435C-A48B-6E56DFE9D16C}</a:tableStyleId>
              </a:tblPr>
              <a:tblGrid>
                <a:gridCol w="2306575"/>
                <a:gridCol w="2152000"/>
                <a:gridCol w="2236325"/>
                <a:gridCol w="1969300"/>
              </a:tblGrid>
              <a:tr h="30114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Multiplication and Division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 : Length and Perimeter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Mass and Capacity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Thematic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and why do believers show their commitments during the journey of life?</a:t>
                      </a:r>
                      <a:endParaRPr sz="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Salvation - Understanding Christianity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 Christians call the day Jesus died Good Friday?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Dreams and Goals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Healthy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Composing using your imagination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Sharing musical experiences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Forces and Magnets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Historical Figures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Human and Physical Geography of France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Target skills - Tri Golf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Swimming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Monet - impressionism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Seurat – pointillism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French architecture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Textile project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Traditional French food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Touch typing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Email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Musical Instruments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/>
        </p:nvSpPr>
        <p:spPr>
          <a:xfrm>
            <a:off x="759750" y="1293150"/>
            <a:ext cx="7664700" cy="2493600"/>
          </a:xfrm>
          <a:prstGeom prst="rect">
            <a:avLst/>
          </a:prstGeom>
          <a:solidFill>
            <a:srgbClr val="B4A7D6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/>
              <a:t>Summer</a:t>
            </a:r>
            <a:r>
              <a:rPr lang="en" sz="2100"/>
              <a:t> Year 3 </a:t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DID THE ROMANS EVER DO FOR US? </a:t>
            </a:r>
            <a:endParaRPr b="1" sz="24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were the Romans and what was their impact on Britain?</a:t>
            </a:r>
            <a:endParaRPr b="1" sz="2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9900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21"/>
          <p:cNvGraphicFramePr/>
          <p:nvPr/>
        </p:nvGraphicFramePr>
        <p:xfrm>
          <a:off x="239900" y="26801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{210D6276-098C-435C-A48B-6E56DFE9D16C}</a:tableStyleId>
              </a:tblPr>
              <a:tblGrid>
                <a:gridCol w="2166050"/>
                <a:gridCol w="2166050"/>
                <a:gridCol w="2166050"/>
                <a:gridCol w="2166050"/>
              </a:tblGrid>
              <a:tr h="2702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English</a:t>
                      </a:r>
                      <a:endParaRPr b="1"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900">
                          <a:solidFill>
                            <a:schemeClr val="dk1"/>
                          </a:solidFill>
                        </a:rPr>
                        <a:t>Writing based on first hand experiences and quality text models.</a:t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900">
                        <a:solidFill>
                          <a:schemeClr val="dk1"/>
                        </a:solidFill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Spelling following  Spelling Shed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Handwriting following Letterjoin scheme of work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Reading- daily guided reading following Ashley Booth programme. Work completed linked to whole class book and large range of extracts.</a:t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Every class enjoys a whole class novel read daily.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Maths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Number: Fractions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Money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Measurement: Time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Geometry: Properties of Shape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10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Statistics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Salvation - Understanding Christianity)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Why do Christians call the day Jesus died Good Friday?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People of God - Understanding Christianity </a:t>
                      </a:r>
                      <a:endParaRPr sz="1200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is it like to follow God?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PSHE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Changing Me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Zones of Regulation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Music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Learning More about Musical Styles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Recognising Different Sounds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Science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Light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Animals including Humans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History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Roman Empire and its impact on Britain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Geography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Location of key places in history topic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Team games - Cricket and Rounders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Athletics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</a:tr>
              <a:tr h="7619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Art and Design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3D form - clay pots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Technology</a:t>
                      </a:r>
                      <a:endParaRPr b="1" u="sng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Design and build catapults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ICT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Branching databases, Simulations, Graphing,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Presenting Google slides </a:t>
                      </a:r>
                      <a:endParaRPr sz="12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u="sng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MFL - Spanish</a:t>
                      </a:r>
                      <a:endParaRPr b="1" u="sng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Little Red Riding Hood </a:t>
                      </a:r>
                      <a:endParaRPr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Ancient Britain or I Can</a:t>
                      </a:r>
                      <a:endParaRPr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