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54A9BB6-FC97-40B6-B51E-0BE5E55A91EF}">
  <a:tblStyle styleId="{D54A9BB6-FC97-40B6-B51E-0BE5E55A91E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37707407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37707407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1104d7ce55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1104d7ce55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1104d7ce55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1104d7ce55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124fd529be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124fd529be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124fd529be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124fd529be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d26c9fcd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d26c9fcd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124fd529be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124fd529be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124fd529be_1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124fd529be_1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1104d7ce55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1104d7ce5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1104d7ce5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1104d7ce5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124fd529be_1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124fd529be_1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124fd529be_1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124fd529be_1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599100" y="662850"/>
            <a:ext cx="3751200" cy="3997800"/>
          </a:xfrm>
          <a:prstGeom prst="rect">
            <a:avLst/>
          </a:prstGeom>
          <a:solidFill>
            <a:schemeClr val="lt1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80">
                <a:latin typeface="Calibri"/>
                <a:ea typeface="Calibri"/>
                <a:cs typeface="Calibri"/>
                <a:sym typeface="Calibri"/>
              </a:rPr>
              <a:t>Wheldrake with Thorganby CE Primary School</a:t>
            </a:r>
            <a:endParaRPr b="1" sz="288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6025" y="2360700"/>
            <a:ext cx="1657350" cy="16383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4798850" y="668400"/>
            <a:ext cx="3751200" cy="39978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alibri"/>
                <a:ea typeface="Calibri"/>
                <a:cs typeface="Calibri"/>
                <a:sym typeface="Calibri"/>
              </a:rPr>
              <a:t>Curriculum Overview</a:t>
            </a:r>
            <a:endParaRPr b="1" sz="24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alibri"/>
                <a:ea typeface="Calibri"/>
                <a:cs typeface="Calibri"/>
                <a:sym typeface="Calibri"/>
              </a:rPr>
              <a:t>Long Term Planning</a:t>
            </a:r>
            <a:endParaRPr b="1" sz="24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Year 2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Cycle B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3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2"/>
          <p:cNvSpPr txBox="1"/>
          <p:nvPr/>
        </p:nvSpPr>
        <p:spPr>
          <a:xfrm>
            <a:off x="759750" y="1293150"/>
            <a:ext cx="7664700" cy="24936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SUMMER</a:t>
            </a: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 1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PLANTS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did Jack’s beans grow?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" name="Google Shape;106;p23"/>
          <p:cNvGraphicFramePr/>
          <p:nvPr/>
        </p:nvGraphicFramePr>
        <p:xfrm>
          <a:off x="239900" y="6617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{D54A9BB6-FC97-40B6-B51E-0BE5E55A91EF}</a:tableStyleId>
              </a:tblPr>
              <a:tblGrid>
                <a:gridCol w="2166050"/>
                <a:gridCol w="2166050"/>
                <a:gridCol w="2166050"/>
                <a:gridCol w="2166050"/>
              </a:tblGrid>
              <a:tr h="1442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First hand experience based writing </a:t>
                      </a: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Phonics -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Following Twinkl Phonics scheme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Reading 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Guided reading, class book and Twinkl phonics books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Handwriting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- Letterjoin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Whole class books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:  A range of books are read daily for the whole class to enjoy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Fractions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Measurement:Time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Statistics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Geometry:Position and Direction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10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Consolidation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Thematic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Who am I? What does it mean to belong?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 that Makes You Dance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Exploring Improvisation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Plants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 focus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Human and Physical Geography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Geographical Skills and Fieldwork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Striking and fielding games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Drawing: Experiment with the visual element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Painting: Paint: Mix and match colours to artefacts and objects.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/ science focus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Making Music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Relationships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4"/>
          <p:cNvSpPr txBox="1"/>
          <p:nvPr/>
        </p:nvSpPr>
        <p:spPr>
          <a:xfrm>
            <a:off x="739650" y="1324950"/>
            <a:ext cx="7664700" cy="24936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SUMMER 2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NEPAL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Life the Same in Nepal</a:t>
            </a: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" name="Google Shape;116;p25"/>
          <p:cNvGraphicFramePr/>
          <p:nvPr/>
        </p:nvGraphicFramePr>
        <p:xfrm>
          <a:off x="239900" y="595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{D54A9BB6-FC97-40B6-B51E-0BE5E55A91EF}</a:tableStyleId>
              </a:tblPr>
              <a:tblGrid>
                <a:gridCol w="2166050"/>
                <a:gridCol w="2166050"/>
                <a:gridCol w="2166050"/>
                <a:gridCol w="2166050"/>
              </a:tblGrid>
              <a:tr h="1242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First hand experience based writing </a:t>
                      </a: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Phonics -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Following Twinkl Phonics scheme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Reading 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Guided reading, class book and Twinkl phonics books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Handwriting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- Letterjoin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Whole class books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:  A range of books are read daily for the whole class to enjoy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Fractions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Measurement:Time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Statistics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Geometry:Position and Direction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10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Consolidation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Understanding Christianity - Gospel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is the ‘Good News’ Christians Believe Jesus Brings?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Digging Deeper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 that Makes You Dance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Exploring Improvisation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Living things and their habitats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Lives of Significant Individuals in the Past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Locational Knowledge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Place Knowledge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Athletics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Outdoor Adventure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Painting and Printing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Moving Pictures - Sliders and Levers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Effective searching and Presenting Ideas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3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Changing Me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759750" y="1445550"/>
            <a:ext cx="7664700" cy="24936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AUTUMN</a:t>
            </a: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 1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PIRATES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does a pirate need to do to keep healthy?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" name="Google Shape;66;p15"/>
          <p:cNvGraphicFramePr/>
          <p:nvPr/>
        </p:nvGraphicFramePr>
        <p:xfrm>
          <a:off x="239900" y="775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{D54A9BB6-FC97-40B6-B51E-0BE5E55A91EF}</a:tableStyleId>
              </a:tblPr>
              <a:tblGrid>
                <a:gridCol w="2166050"/>
                <a:gridCol w="2166050"/>
                <a:gridCol w="2166050"/>
                <a:gridCol w="2166050"/>
              </a:tblGrid>
              <a:tr h="1469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First hand experience based writing </a:t>
                      </a: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Phonics -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Following Twinkl Phonics scheme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Reading 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Guided reading, class book and Twinkl phonics books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Handwriting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- Letterjoin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Whole class books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:  A range of books are read daily for the whole class to enjoy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Place value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Addition and Subtraction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Geometry: Properties of Shape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Thematic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How should we care for the world and for others and why does it matter?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Exploring Simple Patterns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</a:t>
                      </a: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cience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Animals Including Humans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(Geography focus)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Geographical skills and Fieldwork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Multi Skills - running and jumping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Multi Skills - throwing and catching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Painting - primary and secondary colours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Cooking and nutrition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Creating Pictures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Being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Zones of Regulation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739650" y="1324950"/>
            <a:ext cx="7664700" cy="24936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AUTUMN 2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SPACE and BEYOND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does an Astronaut need to Survive in Space?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" name="Google Shape;76;p17"/>
          <p:cNvGraphicFramePr/>
          <p:nvPr/>
        </p:nvGraphicFramePr>
        <p:xfrm>
          <a:off x="239900" y="853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{D54A9BB6-FC97-40B6-B51E-0BE5E55A91EF}</a:tableStyleId>
              </a:tblPr>
              <a:tblGrid>
                <a:gridCol w="2166050"/>
                <a:gridCol w="2166050"/>
                <a:gridCol w="2166050"/>
                <a:gridCol w="2166050"/>
              </a:tblGrid>
              <a:tr h="1496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First hand experience based writing </a:t>
                      </a: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Phonics -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Following Twinkl Phonics scheme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Reading 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Guided reading, class book and Twinkl phonics books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Handwriting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- Letterjoin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Whole class books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:  A range of books are read daily for the whole class to enjoy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Place value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Addition and Subtraction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Geometry: Properties of Shape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Understanding Christianity - Incarnation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Why Does Christmas Matter to Christians?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Digging Deeper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Focus on Dynamics and Tempo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Animals Including Humans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Changes within Living Memory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Lives of Significant Individuals in the Past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Human and Physical Geography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Multi Skills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Invasion Games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9999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Textiles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Sewing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Spreadsheets and Questioning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Celebrating Difference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/>
        </p:nvSpPr>
        <p:spPr>
          <a:xfrm>
            <a:off x="739650" y="1324950"/>
            <a:ext cx="7664700" cy="24936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SPRING 1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GREAT FIRE OF LONDON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did the Great Fire burn down so many houses?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" name="Google Shape;86;p19"/>
          <p:cNvGraphicFramePr/>
          <p:nvPr/>
        </p:nvGraphicFramePr>
        <p:xfrm>
          <a:off x="239900" y="481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{D54A9BB6-FC97-40B6-B51E-0BE5E55A91EF}</a:tableStyleId>
              </a:tblPr>
              <a:tblGrid>
                <a:gridCol w="2166050"/>
                <a:gridCol w="2166050"/>
                <a:gridCol w="2166050"/>
                <a:gridCol w="2166050"/>
              </a:tblGrid>
              <a:tr h="1379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sz="9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First hand experience based writing </a:t>
                      </a: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Phonics -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Following Twinkl Phonics scheme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Reading 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Guided reading, class book and Twinkl phonics books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Handwriting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- Letterjoin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Whole class books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:  A range of books are read daily for the whole class to enjoy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Money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 : Multiplication and Division 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Length and Height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Mass, Capacity and Temperature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Thematic: </a:t>
                      </a:r>
                      <a:b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Who is a Muslim and what do they believe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Exploring feelings through music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Uses of Everyday Materials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Events beyond living memory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lives of significant individuals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Locational Knowledge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Gymnastics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6666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Drawing: Layer different media - 3D form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Structures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Online Safety 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Dreams and Goals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0"/>
          <p:cNvSpPr txBox="1"/>
          <p:nvPr/>
        </p:nvSpPr>
        <p:spPr>
          <a:xfrm>
            <a:off x="739650" y="1324950"/>
            <a:ext cx="7664700" cy="24936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SPRING 2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PONDS BOGS and WOODS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lives in a pond</a:t>
            </a: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" name="Google Shape;96;p21"/>
          <p:cNvGraphicFramePr/>
          <p:nvPr/>
        </p:nvGraphicFramePr>
        <p:xfrm>
          <a:off x="239900" y="54487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{D54A9BB6-FC97-40B6-B51E-0BE5E55A91EF}</a:tableStyleId>
              </a:tblPr>
              <a:tblGrid>
                <a:gridCol w="2166050"/>
                <a:gridCol w="2166050"/>
                <a:gridCol w="2166050"/>
                <a:gridCol w="2166050"/>
              </a:tblGrid>
              <a:tr h="1260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First hand experience based writing </a:t>
                      </a: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Phonics -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Following Twinkl Phonics scheme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Reading 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Guided reading, class book and Twinkl phonics books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Handwriting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- Letterjoin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Whole class books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:  A range of books are read daily for the whole class to enjoy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913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Money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 : Multiplication and Division 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Length and Height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Mass, Capacity and Temperature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Understanding Christianity - Salvation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Why Does Easter Matter to Christians?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Digging Deeper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913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Inventing a Musical Story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B26B"/>
                    </a:solidFill>
                  </a:tcPr>
                </a:tc>
              </a:tr>
              <a:tr h="888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Living Things and Their Habitats, Animals Including Humans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 Focus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913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Human and Physical Geography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Geographical Skills and Fieldwork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Net and Wall Games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9138"/>
                    </a:solidFill>
                  </a:tcPr>
                </a:tc>
              </a:tr>
              <a:tr h="566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3D Form and Collage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913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Focus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Coding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913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Healthy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B26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