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6071579-F198-4DD8-83E7-0702E65BCC37}">
  <a:tblStyle styleId="{A6071579-F198-4DD8-83E7-0702E65BCC3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3625f710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3625f710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1104d7ce55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1104d7ce55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1104d7ce55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1104d7ce55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124fd529be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124fd529be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124fd529be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124fd529be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d26c9fcd4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fd26c9fcd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124fd529be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124fd529be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124fd529be_1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124fd529be_1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1104d7ce55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1104d7ce55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1104d7ce5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1104d7ce5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124fd529be_1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124fd529be_1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124fd529be_1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124fd529be_1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599100" y="662850"/>
            <a:ext cx="3751200" cy="3997800"/>
          </a:xfrm>
          <a:prstGeom prst="rect">
            <a:avLst/>
          </a:prstGeom>
          <a:solidFill>
            <a:schemeClr val="lt1"/>
          </a:solidFill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880">
                <a:latin typeface="Calibri"/>
                <a:ea typeface="Calibri"/>
                <a:cs typeface="Calibri"/>
                <a:sym typeface="Calibri"/>
              </a:rPr>
              <a:t>Wheldrake with Thorganby CE Primary School</a:t>
            </a:r>
            <a:endParaRPr b="1" sz="288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46025" y="2360700"/>
            <a:ext cx="1657350" cy="16383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4798850" y="668400"/>
            <a:ext cx="3751200" cy="39978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latin typeface="Calibri"/>
                <a:ea typeface="Calibri"/>
                <a:cs typeface="Calibri"/>
                <a:sym typeface="Calibri"/>
              </a:rPr>
              <a:t>Curriculum Overview</a:t>
            </a:r>
            <a:endParaRPr b="1" sz="2400" u="sng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latin typeface="Calibri"/>
                <a:ea typeface="Calibri"/>
                <a:cs typeface="Calibri"/>
                <a:sym typeface="Calibri"/>
              </a:rPr>
              <a:t>Long Term Planning</a:t>
            </a:r>
            <a:endParaRPr b="1" sz="2400" u="sng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Year 1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Cycle B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3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2"/>
          <p:cNvSpPr txBox="1"/>
          <p:nvPr/>
        </p:nvSpPr>
        <p:spPr>
          <a:xfrm>
            <a:off x="759750" y="1293150"/>
            <a:ext cx="7664700" cy="24936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SUMMER</a:t>
            </a: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 1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PLANTS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did Jack’s bean</a:t>
            </a: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 grow?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" name="Google Shape;106;p23"/>
          <p:cNvGraphicFramePr/>
          <p:nvPr/>
        </p:nvGraphicFramePr>
        <p:xfrm>
          <a:off x="239900" y="2807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{A6071579-F198-4DD8-83E7-0702E65BCC37}</a:tableStyleId>
              </a:tblPr>
              <a:tblGrid>
                <a:gridCol w="2166050"/>
                <a:gridCol w="2330725"/>
                <a:gridCol w="2001375"/>
                <a:gridCol w="2166050"/>
              </a:tblGrid>
              <a:tr h="1527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First hand experience based writing </a:t>
                      </a: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Phonics -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Following Twinkl Phonics scheme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Reading 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Guided reading, class book and Twinkl phonics books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Handwriting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- Letterjoin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Whole class books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:  A range of books are read daily for the whole class to enjoy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Number:Multiplication and Division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Number:Fractions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Geometry: Position and Direction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Place Value (within 100)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Money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10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Time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Understanding Christianity)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do Christians believe God is like?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Having Fun with Improvisation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Explore Sound and Create a Story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Plants, Seasonal Changes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 focus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Human and Physical Geography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Geographical Skills and Fieldwork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Striking and fielding games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Drawing: Begin to explore the use of line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Paint: Mix and match colours to artefacts and objects.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/ science focus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Spreadsheets and Tech Outside School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Relationships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Zones of Regulation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4"/>
          <p:cNvSpPr txBox="1"/>
          <p:nvPr/>
        </p:nvSpPr>
        <p:spPr>
          <a:xfrm>
            <a:off x="759750" y="1293150"/>
            <a:ext cx="7664700" cy="24936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SU</a:t>
            </a: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MMER 2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NEPAL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Life the Same in Nep</a:t>
            </a: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</a:t>
            </a: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b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" name="Google Shape;116;p25"/>
          <p:cNvGraphicFramePr/>
          <p:nvPr/>
        </p:nvGraphicFramePr>
        <p:xfrm>
          <a:off x="239900" y="868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{A6071579-F198-4DD8-83E7-0702E65BCC37}</a:tableStyleId>
              </a:tblPr>
              <a:tblGrid>
                <a:gridCol w="2166050"/>
                <a:gridCol w="2166050"/>
                <a:gridCol w="2166050"/>
                <a:gridCol w="2166050"/>
              </a:tblGrid>
              <a:tr h="1868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First hand experience based writing </a:t>
                      </a: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Phonics -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Following Twinkl Phonics scheme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Reading 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Guided reading, class book and Twinkl phonics books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Handwriting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- Letterjoin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Whole class books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:  A range of books are read daily for the whole class to enjoy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Geometry: Position and Direction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Place Value (within 100)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 : Money &amp; Time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Understanding Christianity - Gospel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is the ‘Good News’ Christians Believe Jesus Brings?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Core Learning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Changing 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Having Fun with Improvisation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Explore Sound and Create a Story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Seasonal Changes and Animals Including Humans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Lives of Significant Individuals in the Past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Locational Knowledge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Place Knowledge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Athletics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Outdoor Adventure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Painting and Printing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Moving Pictures - Sliders and Levers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Animated STories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3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Changing Me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759750" y="1445550"/>
            <a:ext cx="7664700" cy="24936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AUTUMN</a:t>
            </a: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 1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Pirates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does a pirate need to do to keep healthy?</a:t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" name="Google Shape;66;p15"/>
          <p:cNvGraphicFramePr/>
          <p:nvPr/>
        </p:nvGraphicFramePr>
        <p:xfrm>
          <a:off x="239900" y="7809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{A6071579-F198-4DD8-83E7-0702E65BCC37}</a:tableStyleId>
              </a:tblPr>
              <a:tblGrid>
                <a:gridCol w="2166050"/>
                <a:gridCol w="2166050"/>
                <a:gridCol w="2166050"/>
                <a:gridCol w="2166050"/>
              </a:tblGrid>
              <a:tr h="15648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b="1"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First hand experience based writing </a:t>
                      </a: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Phonics -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Following Twinkl Phonics scheme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Reading 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Guided reading, class book and Twinkl phonics books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Handwriting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- Letterjoin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Whole class books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:  A range of books are read daily for the whole class to enjoy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Place value (within 10)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Addition and Subtraction (within 10)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Geometry: Shape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Understanding Christianity - Creation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Who do Christians say made the world?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Introducing Beat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</a:t>
                      </a: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cience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Animals Including Humans, Seasonal changes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(Geography focus)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Geographical skills and Fieldwork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Multi Skills - running and jumping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Multi Skills - throwing and catching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Painting - primary and secondary colours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Cooking and nutrition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Online Safety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Being 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Zones of Regulation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759750" y="1445550"/>
            <a:ext cx="7664700" cy="23859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AUTUMN 2 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Space and Beyond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does an Astronaut need to Survive in Space?</a:t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" name="Google Shape;76;p17"/>
          <p:cNvGraphicFramePr/>
          <p:nvPr/>
        </p:nvGraphicFramePr>
        <p:xfrm>
          <a:off x="239900" y="765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{A6071579-F198-4DD8-83E7-0702E65BCC37}</a:tableStyleId>
              </a:tblPr>
              <a:tblGrid>
                <a:gridCol w="2166050"/>
                <a:gridCol w="2330725"/>
                <a:gridCol w="2001375"/>
                <a:gridCol w="2166050"/>
              </a:tblGrid>
              <a:tr h="17235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First hand experience based writing </a:t>
                      </a: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Phonics -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Following Twinkl Phonics scheme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Reading 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Guided reading, class book and Twinkl phonics books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Handwriting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- Letterjoin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Whole class books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:  A range of books are read daily for the whole class to enjoy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Place value (within 10)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Addition and Subtraction (within 10)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10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Geometry: Shape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Understanding Christianity - Incarnation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Why Does Christmas Matter to Christians?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Core Learning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Adding Rhythm and Pitch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</a:t>
                      </a: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ience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Everyday Materials, Seasonal Changes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Changes within Living Memory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Lives of Significant Individuals in the Past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Human and Physical Geography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Multi Skills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Invasion Games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99999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Textiles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Sewing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Grouping and Sorting and Pictograms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Celebrating Difference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/>
        </p:nvSpPr>
        <p:spPr>
          <a:xfrm>
            <a:off x="759750" y="1293150"/>
            <a:ext cx="7664700" cy="24936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SPRING 1 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Great Fire of London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Why did the Great Fire burn down so many houses?</a:t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" name="Google Shape;86;p19"/>
          <p:cNvGraphicFramePr/>
          <p:nvPr/>
        </p:nvGraphicFramePr>
        <p:xfrm>
          <a:off x="239900" y="4991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{A6071579-F198-4DD8-83E7-0702E65BCC37}</a:tableStyleId>
              </a:tblPr>
              <a:tblGrid>
                <a:gridCol w="2166050"/>
                <a:gridCol w="2406750"/>
                <a:gridCol w="1925350"/>
                <a:gridCol w="2166050"/>
              </a:tblGrid>
              <a:tr h="1087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First hand experience based writing </a:t>
                      </a: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Phonics -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Following Twinkl Phonics scheme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Reading 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Guided reading, class book and Twinkl phonics books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Handwriting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- Letterjoin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Whole class books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:  A range of books are read daily for the whole class to enjoy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Place Value (within 20)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Addition and Subtraction (within 10)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Geometry and Shape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Place Value (within 50)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Length and Height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Mass and Volume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Thematic: </a:t>
                      </a: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makes some places sacred to believers?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Introducing Tempo and Dynamics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Seasonal Changes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Events beyond living memory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lives of significant individuals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Locational Knowledge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Gymnastics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6666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Drawing using different media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3D form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Structures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</a:t>
                      </a: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CT Year 1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Maze explorers and Programming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Dreams and Goals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0"/>
          <p:cNvSpPr txBox="1"/>
          <p:nvPr/>
        </p:nvSpPr>
        <p:spPr>
          <a:xfrm>
            <a:off x="759750" y="1293150"/>
            <a:ext cx="7664700" cy="24936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SPRING 2 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Ponds Bogs and Woods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lives in a pond</a:t>
            </a: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" name="Google Shape;96;p21"/>
          <p:cNvGraphicFramePr/>
          <p:nvPr/>
        </p:nvGraphicFramePr>
        <p:xfrm>
          <a:off x="239900" y="32335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{A6071579-F198-4DD8-83E7-0702E65BCC37}</a:tableStyleId>
              </a:tblPr>
              <a:tblGrid>
                <a:gridCol w="2166050"/>
                <a:gridCol w="2457425"/>
                <a:gridCol w="1874675"/>
                <a:gridCol w="2166050"/>
              </a:tblGrid>
              <a:tr h="1291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First hand experience based writing </a:t>
                      </a: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Phonics -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Following Twinkl Phonics scheme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Reading 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Guided reading, class book and Twinkl phonics books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Handwriting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- Letterjoin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Whole class books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:  A range of books are read daily for the whole class to enjoy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6913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Place Value (within 20)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Addition and Subtraction (within 10)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Geometry and Shape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Place Value (within 50)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Length and Height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Mass and Volume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Understanding Christianity - Salvation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Why Does Easter Matter to Christians?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Core Learning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6913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Combining Pulse, Rhythm and Pitch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B26B"/>
                    </a:solidFill>
                  </a:tcPr>
                </a:tc>
              </a:tr>
              <a:tr h="921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Plants, Animals Including Humans, Seasonal Changes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 Focus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6913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Human and Physical Geography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Geographical Skills and Fieldwork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Net and Wall Games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69138"/>
                    </a:solidFill>
                  </a:tcPr>
                </a:tc>
              </a:tr>
              <a:tr h="768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3D Form and Collage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6913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Focus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Coding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6913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Healthy Me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B26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