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A4C1F5F-EC6E-4BF2-883D-2DDBEB463E1C}">
  <a:tblStyle styleId="{0A4C1F5F-EC6E-4BF2-883D-2DDBEB463E1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1024e278f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1024e278f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1104d7ce55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1104d7ce55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1104d7ce55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11104d7ce55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124fd529be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1124fd529be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124fd529be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1124fd529be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fd26c9fcd4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fd26c9fcd4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124fd529be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124fd529be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124fd529be_1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124fd529be_1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1104d7ce55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1104d7ce55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1104d7ce5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1104d7ce5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124fd529be_1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124fd529be_1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124fd529be_1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124fd529be_1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599100" y="662850"/>
            <a:ext cx="3751200" cy="3997800"/>
          </a:xfrm>
          <a:prstGeom prst="rect">
            <a:avLst/>
          </a:prstGeom>
          <a:solidFill>
            <a:schemeClr val="lt1"/>
          </a:solidFill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880">
                <a:latin typeface="Calibri"/>
                <a:ea typeface="Calibri"/>
                <a:cs typeface="Calibri"/>
                <a:sym typeface="Calibri"/>
              </a:rPr>
              <a:t>Wheldrake with Thorganby CE Primary School</a:t>
            </a:r>
            <a:endParaRPr b="1" sz="288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46025" y="2360700"/>
            <a:ext cx="1657350" cy="16383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4798850" y="668400"/>
            <a:ext cx="3751200" cy="39978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latin typeface="Calibri"/>
                <a:ea typeface="Calibri"/>
                <a:cs typeface="Calibri"/>
                <a:sym typeface="Calibri"/>
              </a:rPr>
              <a:t>Curriculum Overview</a:t>
            </a:r>
            <a:endParaRPr b="1" sz="2400" u="sng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latin typeface="Calibri"/>
                <a:ea typeface="Calibri"/>
                <a:cs typeface="Calibri"/>
                <a:sym typeface="Calibri"/>
              </a:rPr>
              <a:t>Long Term Planning</a:t>
            </a:r>
            <a:endParaRPr b="1" sz="2400" u="sng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Year 1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Cycle A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3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2"/>
          <p:cNvSpPr txBox="1"/>
          <p:nvPr/>
        </p:nvSpPr>
        <p:spPr>
          <a:xfrm>
            <a:off x="759750" y="1293150"/>
            <a:ext cx="7664700" cy="24936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SUMMER</a:t>
            </a: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 1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PLANTS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Does a Plant Need?</a:t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6" name="Google Shape;106;p23"/>
          <p:cNvGraphicFramePr/>
          <p:nvPr/>
        </p:nvGraphicFramePr>
        <p:xfrm>
          <a:off x="239900" y="4011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{0A4C1F5F-EC6E-4BF2-883D-2DDBEB463E1C}</a:tableStyleId>
              </a:tblPr>
              <a:tblGrid>
                <a:gridCol w="2166050"/>
                <a:gridCol w="2495450"/>
                <a:gridCol w="1836650"/>
                <a:gridCol w="2166050"/>
              </a:tblGrid>
              <a:tr h="1202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</a:t>
                      </a:r>
                      <a:endParaRPr b="1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First hand experience based writing </a:t>
                      </a: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Phonics -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 Following Twinkl Phonics scheme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Reading 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Guided reading, class book and Twinkl phonics books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Handwriting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 - Letterjoin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Whole class books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:  A range of books are read daily for the whole class to enjoy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Maths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Number:Multiplication and Division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Number:Fractions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Geometry: Position and Direction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Place Value (within 100)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Measurement: Money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10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Measurement: Time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Understanding Christianity)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do Christians believe God is like?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Having Fun with Improvisation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Explore Sound and Create a Story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Science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Plants, Seasonal Changes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Science focus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Human and Physical Geography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Geographical Skills and Fieldwork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Striking and fielding games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and Design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Drawing and Painting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Technology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/ science focus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ICT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Spreadsheets and Tech outside school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PSHE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Relationships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Zones of Regulation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4"/>
          <p:cNvSpPr txBox="1"/>
          <p:nvPr/>
        </p:nvSpPr>
        <p:spPr>
          <a:xfrm>
            <a:off x="759750" y="1293150"/>
            <a:ext cx="7664700" cy="24936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SUMMER 2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CHOCOLATE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Where Does Chocolate Come From?</a:t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6" name="Google Shape;116;p25"/>
          <p:cNvGraphicFramePr/>
          <p:nvPr/>
        </p:nvGraphicFramePr>
        <p:xfrm>
          <a:off x="239900" y="8445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{0A4C1F5F-EC6E-4BF2-883D-2DDBEB463E1C}</a:tableStyleId>
              </a:tblPr>
              <a:tblGrid>
                <a:gridCol w="2166050"/>
                <a:gridCol w="2166050"/>
                <a:gridCol w="2166050"/>
                <a:gridCol w="2166050"/>
              </a:tblGrid>
              <a:tr h="1474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First hand experience based writing </a:t>
                      </a: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Phonics -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 Following Twinkl Phonics scheme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Reading 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Guided reading, class book and Twinkl phonics books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Handwriting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 - Letterjoin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Whole class books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:  A range of books are read daily for the whole class to enjoy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6913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Maths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Geometry: Position and Direction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Place Value (within 100)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10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 : Money &amp; Time</a:t>
                      </a:r>
                      <a:endParaRPr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Understanding Christianity - Gospel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is the ‘Good News’ Christians Believe Jesus Brings?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Core Learning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6913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Having Fun with Improvisation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Explore Sound and Create a Story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CB9C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Science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Seasonal Changes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Changes Within Living Memory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Significant People from our own Locality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6913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Locational Knowledge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Place Knowledge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Geographical Skills and Fieldwork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Athletics, Outdoor Adventure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69138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and Design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Drawing and Painting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6913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Technology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Mechanisms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ICT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Animated Stories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3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6913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PSHE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Changing Me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9CB9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739650" y="1324950"/>
            <a:ext cx="7664700" cy="24936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AUTUMN 1</a:t>
            </a: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 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Superheroes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Can I Be A Super Me?</a:t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" name="Google Shape;66;p15"/>
          <p:cNvGraphicFramePr/>
          <p:nvPr/>
        </p:nvGraphicFramePr>
        <p:xfrm>
          <a:off x="239900" y="6205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{0A4C1F5F-EC6E-4BF2-883D-2DDBEB463E1C}</a:tableStyleId>
              </a:tblPr>
              <a:tblGrid>
                <a:gridCol w="2166050"/>
                <a:gridCol w="2166050"/>
                <a:gridCol w="2166050"/>
                <a:gridCol w="2166050"/>
              </a:tblGrid>
              <a:tr h="1671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First hand experience based writing </a:t>
                      </a: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Phonics -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 Following Twinkl Phonics scheme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Reading 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Guided reading, class book and Twinkl phonics books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Handwriting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 - Letterjoin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Whole class books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:  A range of books are read daily for the whole class to enjoy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Maths</a:t>
                      </a:r>
                      <a:b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Place value (within 10)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Addition and Subtraction (within 10)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Geometry: Shape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Gospel</a:t>
                      </a: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 Understanding Christianity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Who do Christians say made the world?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Introducing Beat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</a:t>
                      </a: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cience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Year 1</a:t>
                      </a: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-Animals Including Humans, Seasonal changes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(Geography focus)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Locational Knowledge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Geographical skills and Fieldwork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Multi Skills - running and jumping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Multi Skills - throwing and catching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06666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and Design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Painting - primary and secondary colours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Technology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Cooking and nutrition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ICT 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Online Safety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PSHE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Being 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Zones of Regulation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/>
        </p:nvSpPr>
        <p:spPr>
          <a:xfrm>
            <a:off x="739650" y="1324950"/>
            <a:ext cx="7664700" cy="24936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AUTUMN 2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Woodland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What’s hiding in the woods?</a:t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6" name="Google Shape;76;p17"/>
          <p:cNvGraphicFramePr/>
          <p:nvPr/>
        </p:nvGraphicFramePr>
        <p:xfrm>
          <a:off x="239900" y="7252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{0A4C1F5F-EC6E-4BF2-883D-2DDBEB463E1C}</a:tableStyleId>
              </a:tblPr>
              <a:tblGrid>
                <a:gridCol w="2166050"/>
                <a:gridCol w="2419425"/>
                <a:gridCol w="1912675"/>
                <a:gridCol w="2166050"/>
              </a:tblGrid>
              <a:tr h="1837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 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First hand experience based writing </a:t>
                      </a: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Phonics -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 Following Twinkl Phonics scheme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Reading 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Guided reading, class book and Twinkl phonics books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Handwriting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 - Letterjoin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Whole class books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:  A range of books are read daily for the whole class to enjoy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Maths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Place value (within 10)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Addition and Subtraction (within 10)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100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Geometry: Shape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Understanding Christianity - Incarnation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Why Does Christmas Matter to Christians?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Core Learning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Adding Rhythm and Pitch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Science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Plants, Animals Including Humans, Seasonal Changes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 Focus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Human and Physical Geography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Multi Skills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Invasion Games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and Design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Textiles and Printing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Technology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Focus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ICT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Grouping and Sorting and Pictograms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PSHE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Celebrating Difference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/>
          <p:nvPr/>
        </p:nvSpPr>
        <p:spPr>
          <a:xfrm>
            <a:off x="739650" y="1324950"/>
            <a:ext cx="7664700" cy="24936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SPRING 1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ANTARCTICA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can Penguins Survive in Antarctica?</a:t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" name="Google Shape;86;p19"/>
          <p:cNvGraphicFramePr/>
          <p:nvPr/>
        </p:nvGraphicFramePr>
        <p:xfrm>
          <a:off x="239900" y="283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{0A4C1F5F-EC6E-4BF2-883D-2DDBEB463E1C}</a:tableStyleId>
              </a:tblPr>
              <a:tblGrid>
                <a:gridCol w="2166050"/>
                <a:gridCol w="2457425"/>
                <a:gridCol w="1874675"/>
                <a:gridCol w="2166050"/>
              </a:tblGrid>
              <a:tr h="2169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First hand experience based writing </a:t>
                      </a: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Phonics -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 Following Twinkl Phonics scheme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Reading 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Guided reading, class book and Twinkl phonics books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Handwriting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 - Letterjoin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Whole class books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:  A range of books are read daily for the whole class to enjoy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Maths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Place Value (within 20)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Addition and Subtraction (within 10)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Geometry and Shape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Place Value (within 50)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Measurement: Length and Height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Measurement: Mass and Volume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Thematic: </a:t>
                      </a: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makes some places sacred to believers?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Introducing Tempo and Dynamics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Science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Living Things and Their Habitats, Animals Including Humans, Seasonal Changes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History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Events beyond living memory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lives of significant individuals from our own locality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Locational Knowledge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Human and Physical Geography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Gymnastics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99999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and Design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Drawing using different media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3D form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Technology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Sewing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</a:t>
                      </a: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CT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Maze explorers and Programming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PSHE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Dreams and Goals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0"/>
          <p:cNvSpPr txBox="1"/>
          <p:nvPr/>
        </p:nvSpPr>
        <p:spPr>
          <a:xfrm>
            <a:off x="759750" y="1293150"/>
            <a:ext cx="7664700" cy="24936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SPRING 2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WHELDRAKE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Has Our Village Always Looked This Way?</a:t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" name="Google Shape;96;p21"/>
          <p:cNvGraphicFramePr/>
          <p:nvPr/>
        </p:nvGraphicFramePr>
        <p:xfrm>
          <a:off x="239900" y="6185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{0A4C1F5F-EC6E-4BF2-883D-2DDBEB463E1C}</a:tableStyleId>
              </a:tblPr>
              <a:tblGrid>
                <a:gridCol w="2166050"/>
                <a:gridCol w="2406775"/>
                <a:gridCol w="1925325"/>
                <a:gridCol w="2166050"/>
              </a:tblGrid>
              <a:tr h="1985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First hand experience based writing </a:t>
                      </a: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Phonics -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 Following Twinkl Phonics scheme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Reading 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Guided reading, class book and Twinkl phonics books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Handwriting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 - Letterjoin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900">
                          <a:solidFill>
                            <a:schemeClr val="dk1"/>
                          </a:solidFill>
                        </a:rPr>
                        <a:t>Whole class books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:  A range of books are read daily for the whole class to enjoy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64D7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Maths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Place Value (within 20)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Addition and Subtraction (within 10)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Geometry and Shape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Place Value (within 50)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Measurement: Length and Height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Measurement: Mass and Volume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Understanding Christianity - Salvation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Why Does Easter Matter to Christians?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Core Learning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PSHE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Healthy 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64D7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Combining Pulse, Rhythm and Pitch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1DC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Science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Everyday Materials, Seasonal Changes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History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Changes Within Living Memory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64D7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Human and Physical Geography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Place Knowledge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Net and Wall Games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64D79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and Design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3D Form and Drawing Skills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64D7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Technology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Focus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ICT 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Coding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64D7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PSHE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Healthy Me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D1D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