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hHBY0DZalL/E+4Vqz8m+QoRSwI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325087-CDD0-4C4F-A8EC-AE62B8AF1F8E}">
  <a:tblStyle styleId="{F6325087-CDD0-4C4F-A8EC-AE62B8AF1F8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descr="WheldrakeThorganbySc (@WheldThorgSch) | Twitt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3826" y="438861"/>
            <a:ext cx="1170319" cy="1170319"/>
          </a:xfrm>
          <a:prstGeom prst="rect">
            <a:avLst/>
          </a:prstGeom>
          <a:solidFill>
            <a:srgbClr val="CCCCFF"/>
          </a:solidFill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198783" y="1197388"/>
            <a:ext cx="11529391" cy="372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1" u="sng">
              <a:solidFill>
                <a:srgbClr val="7030A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u="sng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Wheldrake with Thorganby CE Primary School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u="sng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Progression Of Mathematics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1" u="sng">
              <a:solidFill>
                <a:srgbClr val="7030A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1" u="sng">
              <a:solidFill>
                <a:srgbClr val="7030A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u="sng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Working together to be the best we can be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u="sng">
              <a:solidFill>
                <a:srgbClr val="7030A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6" name="Google Shape;86;p1" descr="White Rose Maths (@WhiteRoseMaths) | Twitt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862654" y="438861"/>
            <a:ext cx="998041" cy="998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 descr="https://lh3.googleusercontent.com/oppxg8fHiyZYXGQ-ytncESK_um8GUYmBl7YfMpR6_-juDOo5QGiNbCszr7B5Xmwa9sfvWV1Rele7yVKXy2JdXUOBZxfxyYSX9NS77lzkEJDCpMGsflToONG-IDfs-xSgnLj7M9dV=s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408863" y="-2911475"/>
            <a:ext cx="1371600" cy="151447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-101021" y="5814969"/>
            <a:ext cx="5830956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Love your Neighbour as yourselves	  </a:t>
            </a:r>
            <a:r>
              <a:rPr lang="en-GB" sz="2000" b="1" i="1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Matthew 22:39</a:t>
            </a:r>
            <a:endParaRPr sz="20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7924801" y="5839470"/>
            <a:ext cx="4068416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Let us encourage one another	</a:t>
            </a:r>
            <a:r>
              <a:rPr lang="en-GB" sz="2000" b="1" i="1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Hebrews 10:25</a:t>
            </a:r>
            <a:endParaRPr/>
          </a:p>
        </p:txBody>
      </p:sp>
      <p:sp>
        <p:nvSpPr>
          <p:cNvPr id="90" name="Google Shape;90;p1"/>
          <p:cNvSpPr/>
          <p:nvPr/>
        </p:nvSpPr>
        <p:spPr>
          <a:xfrm>
            <a:off x="198783" y="279402"/>
            <a:ext cx="11794500" cy="6416700"/>
          </a:xfrm>
          <a:prstGeom prst="rect">
            <a:avLst/>
          </a:prstGeom>
          <a:noFill/>
          <a:ln w="1270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" descr="WheldrakeThorganbySc (@WheldThorgSch) | Twitt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02107" y="62133"/>
            <a:ext cx="1133622" cy="1133622"/>
          </a:xfrm>
          <a:prstGeom prst="rect">
            <a:avLst/>
          </a:prstGeom>
          <a:solidFill>
            <a:srgbClr val="CCCCFF"/>
          </a:solidFill>
          <a:ln>
            <a:noFill/>
          </a:ln>
        </p:spPr>
      </p:pic>
      <p:sp>
        <p:nvSpPr>
          <p:cNvPr id="96" name="Google Shape;96;p2"/>
          <p:cNvSpPr txBox="1"/>
          <p:nvPr/>
        </p:nvSpPr>
        <p:spPr>
          <a:xfrm>
            <a:off x="647114" y="309500"/>
            <a:ext cx="10308286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u="sng" dirty="0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Long–term Yearly Progression Map -  EYFS</a:t>
            </a:r>
            <a:endParaRPr dirty="0"/>
          </a:p>
        </p:txBody>
      </p:sp>
      <p:graphicFrame>
        <p:nvGraphicFramePr>
          <p:cNvPr id="97" name="Google Shape;97;p2"/>
          <p:cNvGraphicFramePr/>
          <p:nvPr>
            <p:extLst>
              <p:ext uri="{D42A27DB-BD31-4B8C-83A1-F6EECF244321}">
                <p14:modId xmlns:p14="http://schemas.microsoft.com/office/powerpoint/2010/main" val="1099630989"/>
              </p:ext>
            </p:extLst>
          </p:nvPr>
        </p:nvGraphicFramePr>
        <p:xfrm>
          <a:off x="357899" y="1288706"/>
          <a:ext cx="11264825" cy="5372300"/>
        </p:xfrm>
        <a:graphic>
          <a:graphicData uri="http://schemas.openxmlformats.org/drawingml/2006/table">
            <a:tbl>
              <a:tblPr firstRow="1" bandRow="1">
                <a:noFill/>
                <a:tableStyleId>{F6325087-CDD0-4C4F-A8EC-AE62B8AF1F8E}</a:tableStyleId>
              </a:tblPr>
              <a:tblGrid>
                <a:gridCol w="86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6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6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6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65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65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665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665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37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5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6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7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8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9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10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17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Autumn</a:t>
                      </a:r>
                      <a:endParaRPr dirty="0"/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Getting to know you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(Take this time to play and get to know the children)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Just like me!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It’s me 1,2,3!</a:t>
                      </a:r>
                      <a:endParaRPr/>
                    </a:p>
                  </a:txBody>
                  <a:tcPr marL="91450" marR="91450"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Light and dark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1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Spring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/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1"/>
                          </a:solidFill>
                        </a:rPr>
                        <a:t>Alive in 5!</a:t>
                      </a:r>
                      <a:endParaRPr/>
                    </a:p>
                  </a:txBody>
                  <a:tcPr marL="91450" marR="91450"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Growing 6, 7, 8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Building 9 and 10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Consolidation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1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Summer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/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To 20 and beyond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First, then, now</a:t>
                      </a:r>
                      <a:endParaRPr/>
                    </a:p>
                  </a:txBody>
                  <a:tcPr marL="91450" marR="91450"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Find my pattern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solidFill>
                            <a:schemeClr val="dk1"/>
                          </a:solidFill>
                        </a:rPr>
                        <a:t>On the move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8" name="Google Shape;98;p2" descr="White Rose Maths (@WhiteRoseMaths) | Twitt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63579" y="5827659"/>
            <a:ext cx="998041" cy="998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3" descr="WheldrakeThorganbySc (@WheldThorgSch) | Twitt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5410" y="62132"/>
            <a:ext cx="1170319" cy="1170319"/>
          </a:xfrm>
          <a:prstGeom prst="rect">
            <a:avLst/>
          </a:prstGeom>
          <a:solidFill>
            <a:srgbClr val="CCCCFF"/>
          </a:solidFill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745908" y="309492"/>
            <a:ext cx="10300086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u="sng" dirty="0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Long–term Yearly Progression Map -  Year 1</a:t>
            </a:r>
            <a:endParaRPr dirty="0"/>
          </a:p>
        </p:txBody>
      </p:sp>
      <p:graphicFrame>
        <p:nvGraphicFramePr>
          <p:cNvPr id="105" name="Google Shape;105;p3"/>
          <p:cNvGraphicFramePr/>
          <p:nvPr>
            <p:extLst>
              <p:ext uri="{D42A27DB-BD31-4B8C-83A1-F6EECF244321}">
                <p14:modId xmlns:p14="http://schemas.microsoft.com/office/powerpoint/2010/main" val="3447290563"/>
              </p:ext>
            </p:extLst>
          </p:nvPr>
        </p:nvGraphicFramePr>
        <p:xfrm>
          <a:off x="372692" y="1324223"/>
          <a:ext cx="11073400" cy="5224285"/>
        </p:xfrm>
        <a:graphic>
          <a:graphicData uri="http://schemas.openxmlformats.org/drawingml/2006/table">
            <a:tbl>
              <a:tblPr firstRow="1" bandRow="1">
                <a:noFill/>
                <a:tableStyleId>{F6325087-CDD0-4C4F-A8EC-AE62B8AF1F8E}</a:tableStyleId>
              </a:tblPr>
              <a:tblGrid>
                <a:gridCol w="85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21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5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6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7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8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9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10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36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Autumn</a:t>
                      </a:r>
                      <a:endParaRPr dirty="0"/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Place Value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(within 10)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800" dirty="0"/>
                        <a:t>Number: Addition and Subtraction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(within 10)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Geometry: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 Shape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 vert="vert27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Consolidation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 vert="vert27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64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Spring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/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Place Value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(within 20)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800" dirty="0"/>
                        <a:t>Number: Addition and Subtraction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(within 20)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Place Value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(within 50)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r>
                        <a:rPr lang="en-GB" sz="1800" dirty="0"/>
                        <a:t>Measurement: Length and Height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Measurement: Mass and Volume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438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Summer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/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Multiplication and Division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800" dirty="0"/>
                        <a:t>Number: Fractions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r>
                        <a:rPr lang="en-GB" sz="1600" dirty="0"/>
                        <a:t>Geometry: Position and Direction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dirty="0"/>
                    </a:p>
                  </a:txBody>
                  <a:tcPr marL="91450" marR="91450" marT="45725" marB="45725" vert="vert270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Place Value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(within 100)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Measurement: Money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 vert="vert270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Measurement: Time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Consolidation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 vert="vert27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6" name="Google Shape;106;p3" descr="White Rose Maths (@WhiteRoseMaths) | Twitt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63579" y="5827659"/>
            <a:ext cx="998041" cy="998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 descr="WheldrakeThorganbySc (@WheldThorgSch) | Twitt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5410" y="62132"/>
            <a:ext cx="1170319" cy="1170319"/>
          </a:xfrm>
          <a:prstGeom prst="rect">
            <a:avLst/>
          </a:prstGeom>
          <a:solidFill>
            <a:srgbClr val="CCCCFF"/>
          </a:solidFill>
          <a:ln>
            <a:noFill/>
          </a:ln>
        </p:spPr>
      </p:pic>
      <p:sp>
        <p:nvSpPr>
          <p:cNvPr id="112" name="Google Shape;112;p4"/>
          <p:cNvSpPr txBox="1"/>
          <p:nvPr/>
        </p:nvSpPr>
        <p:spPr>
          <a:xfrm>
            <a:off x="774043" y="309492"/>
            <a:ext cx="1027195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u="sng" dirty="0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Long–term Yearly Progression Map -  Year 2</a:t>
            </a:r>
            <a:endParaRPr dirty="0"/>
          </a:p>
        </p:txBody>
      </p:sp>
      <p:graphicFrame>
        <p:nvGraphicFramePr>
          <p:cNvPr id="113" name="Google Shape;113;p4"/>
          <p:cNvGraphicFramePr/>
          <p:nvPr>
            <p:extLst>
              <p:ext uri="{D42A27DB-BD31-4B8C-83A1-F6EECF244321}">
                <p14:modId xmlns:p14="http://schemas.microsoft.com/office/powerpoint/2010/main" val="2880059717"/>
              </p:ext>
            </p:extLst>
          </p:nvPr>
        </p:nvGraphicFramePr>
        <p:xfrm>
          <a:off x="344557" y="1336431"/>
          <a:ext cx="11073400" cy="5111500"/>
        </p:xfrm>
        <a:graphic>
          <a:graphicData uri="http://schemas.openxmlformats.org/drawingml/2006/table">
            <a:tbl>
              <a:tblPr firstRow="1" bandRow="1">
                <a:noFill/>
                <a:tableStyleId>{F6325087-CDD0-4C4F-A8EC-AE62B8AF1F8E}</a:tableStyleId>
              </a:tblPr>
              <a:tblGrid>
                <a:gridCol w="85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21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5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6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7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8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9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10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726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lt1"/>
                        </a:solidFill>
                        <a:latin typeface="Comic Sans MS" panose="030F0702030302020204" pitchFamily="66" charset="0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 panose="030F0702030302020204" pitchFamily="66" charset="0"/>
                          <a:ea typeface="Comic Sans MS"/>
                          <a:cs typeface="Comic Sans MS"/>
                          <a:sym typeface="Comic Sans MS"/>
                        </a:rPr>
                        <a:t>Autumn</a:t>
                      </a:r>
                      <a:endParaRPr sz="2000" dirty="0">
                        <a:latin typeface="Comic Sans MS" panose="030F0702030302020204" pitchFamily="66" charset="0"/>
                      </a:endParaRPr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Place Value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Number: Addition and Subtraction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Geometry: Properties of Shape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3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dirty="0">
                        <a:solidFill>
                          <a:schemeClr val="lt1"/>
                        </a:solidFill>
                        <a:latin typeface="Comic Sans MS" panose="030F0702030302020204" pitchFamily="66" charset="0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 panose="030F0702030302020204" pitchFamily="66" charset="0"/>
                          <a:ea typeface="Comic Sans MS"/>
                          <a:cs typeface="Comic Sans MS"/>
                          <a:sym typeface="Comic Sans MS"/>
                        </a:rPr>
                        <a:t>Spring</a:t>
                      </a:r>
                      <a:endParaRPr sz="2000" dirty="0"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latin typeface="Comic Sans MS" panose="030F0702030302020204" pitchFamily="66" charset="0"/>
                      </a:endParaRPr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Measurement: Money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Number: Multiplication and Division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C4E0B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Measurement: Length and Height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C4E0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Measurement: Mass, Capacity and Temperature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3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dirty="0">
                        <a:solidFill>
                          <a:schemeClr val="lt1"/>
                        </a:solidFill>
                        <a:latin typeface="Comic Sans MS" panose="030F0702030302020204" pitchFamily="66" charset="0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 panose="030F0702030302020204" pitchFamily="66" charset="0"/>
                          <a:ea typeface="Comic Sans MS"/>
                          <a:cs typeface="Comic Sans MS"/>
                          <a:sym typeface="Comic Sans MS"/>
                        </a:rPr>
                        <a:t>Summer</a:t>
                      </a:r>
                      <a:endParaRPr sz="2000" dirty="0"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latin typeface="Comic Sans MS" panose="030F0702030302020204" pitchFamily="66" charset="0"/>
                      </a:endParaRPr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Number: Fractions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C4E0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Measurement: Time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D8E2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D8E2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Statistics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Geometry: Position and Direction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Consolidation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14" name="Google Shape;114;p4" descr="White Rose Maths (@WhiteRoseMaths) | Twitt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21375" y="5813591"/>
            <a:ext cx="998041" cy="998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 descr="WheldrakeThorganbySc (@WheldThorgSch) | Twitt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5410" y="62132"/>
            <a:ext cx="1170319" cy="1170319"/>
          </a:xfrm>
          <a:prstGeom prst="rect">
            <a:avLst/>
          </a:prstGeom>
          <a:solidFill>
            <a:srgbClr val="CCCCFF"/>
          </a:solidFill>
          <a:ln>
            <a:noFill/>
          </a:ln>
        </p:spPr>
      </p:pic>
      <p:sp>
        <p:nvSpPr>
          <p:cNvPr id="120" name="Google Shape;120;p5"/>
          <p:cNvSpPr txBox="1"/>
          <p:nvPr/>
        </p:nvSpPr>
        <p:spPr>
          <a:xfrm>
            <a:off x="774043" y="309492"/>
            <a:ext cx="1027195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u="sng" dirty="0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Long–term Yearly Progression Map -  Year 3</a:t>
            </a:r>
            <a:endParaRPr dirty="0"/>
          </a:p>
        </p:txBody>
      </p:sp>
      <p:graphicFrame>
        <p:nvGraphicFramePr>
          <p:cNvPr id="121" name="Google Shape;121;p5"/>
          <p:cNvGraphicFramePr/>
          <p:nvPr>
            <p:extLst>
              <p:ext uri="{D42A27DB-BD31-4B8C-83A1-F6EECF244321}">
                <p14:modId xmlns:p14="http://schemas.microsoft.com/office/powerpoint/2010/main" val="3517875984"/>
              </p:ext>
            </p:extLst>
          </p:nvPr>
        </p:nvGraphicFramePr>
        <p:xfrm>
          <a:off x="344557" y="1336431"/>
          <a:ext cx="11073400" cy="5212075"/>
        </p:xfrm>
        <a:graphic>
          <a:graphicData uri="http://schemas.openxmlformats.org/drawingml/2006/table">
            <a:tbl>
              <a:tblPr firstRow="1" bandRow="1">
                <a:noFill/>
                <a:tableStyleId>{F6325087-CDD0-4C4F-A8EC-AE62B8AF1F8E}</a:tableStyleId>
              </a:tblPr>
              <a:tblGrid>
                <a:gridCol w="85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21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5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6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7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8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9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10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36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lt1"/>
                        </a:solidFill>
                        <a:latin typeface="Comic Sans MS" panose="030F0702030302020204" pitchFamily="66" charset="0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 panose="030F0702030302020204" pitchFamily="66" charset="0"/>
                          <a:ea typeface="Comic Sans MS"/>
                          <a:cs typeface="Comic Sans MS"/>
                          <a:sym typeface="Comic Sans MS"/>
                        </a:rPr>
                        <a:t>Autumn</a:t>
                      </a:r>
                      <a:endParaRPr sz="2000" dirty="0">
                        <a:latin typeface="Comic Sans MS" panose="030F0702030302020204" pitchFamily="66" charset="0"/>
                      </a:endParaRPr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Number: Place Value</a:t>
                      </a: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Number: Addition and Subtraction</a:t>
                      </a: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Number: Multiplication and Division</a:t>
                      </a: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3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dirty="0">
                        <a:solidFill>
                          <a:schemeClr val="lt1"/>
                        </a:solidFill>
                        <a:latin typeface="Comic Sans MS" panose="030F0702030302020204" pitchFamily="66" charset="0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 panose="030F0702030302020204" pitchFamily="66" charset="0"/>
                          <a:ea typeface="Comic Sans MS"/>
                          <a:cs typeface="Comic Sans MS"/>
                          <a:sym typeface="Comic Sans MS"/>
                        </a:rPr>
                        <a:t>Spring</a:t>
                      </a:r>
                      <a:endParaRPr sz="2000" dirty="0"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latin typeface="Comic Sans MS" panose="030F0702030302020204" pitchFamily="66" charset="0"/>
                      </a:endParaRPr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Number: Multiplication and Division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Measurement: Length and Perimeter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Number: Fractions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Measurement: Mass and Capacity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3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dirty="0">
                        <a:solidFill>
                          <a:schemeClr val="lt1"/>
                        </a:solidFill>
                        <a:latin typeface="Comic Sans MS" panose="030F0702030302020204" pitchFamily="66" charset="0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 panose="030F0702030302020204" pitchFamily="66" charset="0"/>
                          <a:ea typeface="Comic Sans MS"/>
                          <a:cs typeface="Comic Sans MS"/>
                          <a:sym typeface="Comic Sans MS"/>
                        </a:rPr>
                        <a:t>Summer</a:t>
                      </a:r>
                      <a:endParaRPr sz="2000" dirty="0"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latin typeface="Comic Sans MS" panose="030F0702030302020204" pitchFamily="66" charset="0"/>
                      </a:endParaRPr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Number: Fractions</a:t>
                      </a: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Measurement: Money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Measurement: Time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C4E0B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Geometry: Properties of Shape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Statistics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Consolidation</a:t>
                      </a:r>
                      <a:endParaRPr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vert="vert270"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2" name="Google Shape;122;p5" descr="White Rose Maths (@WhiteRoseMaths) | Twitt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21375" y="5813591"/>
            <a:ext cx="998041" cy="998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6" descr="WheldrakeThorganbySc (@WheldThorgSch) | Twitt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5410" y="62132"/>
            <a:ext cx="1170319" cy="1170319"/>
          </a:xfrm>
          <a:prstGeom prst="rect">
            <a:avLst/>
          </a:prstGeom>
          <a:solidFill>
            <a:srgbClr val="CCCCFF"/>
          </a:solidFill>
          <a:ln>
            <a:noFill/>
          </a:ln>
        </p:spPr>
      </p:pic>
      <p:sp>
        <p:nvSpPr>
          <p:cNvPr id="128" name="Google Shape;128;p6"/>
          <p:cNvSpPr txBox="1"/>
          <p:nvPr/>
        </p:nvSpPr>
        <p:spPr>
          <a:xfrm>
            <a:off x="774043" y="309492"/>
            <a:ext cx="1027195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u="sng" dirty="0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Long–term Yearly Progression Map -  Year 4</a:t>
            </a:r>
            <a:endParaRPr dirty="0"/>
          </a:p>
        </p:txBody>
      </p:sp>
      <p:graphicFrame>
        <p:nvGraphicFramePr>
          <p:cNvPr id="129" name="Google Shape;129;p6"/>
          <p:cNvGraphicFramePr/>
          <p:nvPr>
            <p:extLst>
              <p:ext uri="{D42A27DB-BD31-4B8C-83A1-F6EECF244321}">
                <p14:modId xmlns:p14="http://schemas.microsoft.com/office/powerpoint/2010/main" val="31482618"/>
              </p:ext>
            </p:extLst>
          </p:nvPr>
        </p:nvGraphicFramePr>
        <p:xfrm>
          <a:off x="344557" y="1336431"/>
          <a:ext cx="11073400" cy="5022176"/>
        </p:xfrm>
        <a:graphic>
          <a:graphicData uri="http://schemas.openxmlformats.org/drawingml/2006/table">
            <a:tbl>
              <a:tblPr firstRow="1" bandRow="1">
                <a:noFill/>
                <a:tableStyleId>{F6325087-CDD0-4C4F-A8EC-AE62B8AF1F8E}</a:tableStyleId>
              </a:tblPr>
              <a:tblGrid>
                <a:gridCol w="85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21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5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6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7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8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9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10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36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Autumn</a:t>
                      </a:r>
                      <a:endParaRPr dirty="0"/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Place Value</a:t>
                      </a: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800" dirty="0"/>
                        <a:t>Number: Addition and Subtraction</a:t>
                      </a: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Measurement: Area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 vert="vert270"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Number: Multiplication and Division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Consolidation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 vert="vert27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430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Spring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/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Multiplication and Division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Measurement: Length and Perimeter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Number: Fractions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Number: Decimals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B3C6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Summer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/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Decimals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800" dirty="0"/>
                        <a:t>Measurement: Money</a:t>
                      </a: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800" dirty="0"/>
                        <a:t>Measurement: Time</a:t>
                      </a: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Consolidation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 vert="vert27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800" dirty="0"/>
                        <a:t>Geometry: Properties of Shape</a:t>
                      </a: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Statistics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 vert="vert270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Geometry: Position and Direction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</a:txBody>
                  <a:tcPr marL="91450" marR="91450" marT="45725" marB="45725"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0" name="Google Shape;130;p6" descr="White Rose Maths (@WhiteRoseMaths) | Twitt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21375" y="5813591"/>
            <a:ext cx="998041" cy="998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7" descr="WheldrakeThorganbySc (@WheldThorgSch) | Twitt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5410" y="62132"/>
            <a:ext cx="1170319" cy="1170319"/>
          </a:xfrm>
          <a:prstGeom prst="rect">
            <a:avLst/>
          </a:prstGeom>
          <a:solidFill>
            <a:srgbClr val="CCCCFF"/>
          </a:solidFill>
          <a:ln>
            <a:noFill/>
          </a:ln>
        </p:spPr>
      </p:pic>
      <p:sp>
        <p:nvSpPr>
          <p:cNvPr id="136" name="Google Shape;136;p7"/>
          <p:cNvSpPr txBox="1"/>
          <p:nvPr/>
        </p:nvSpPr>
        <p:spPr>
          <a:xfrm>
            <a:off x="774043" y="309492"/>
            <a:ext cx="1027195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u="sng" dirty="0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Long–term Yearly Progression Map -  Year 5</a:t>
            </a:r>
            <a:endParaRPr dirty="0"/>
          </a:p>
        </p:txBody>
      </p:sp>
      <p:graphicFrame>
        <p:nvGraphicFramePr>
          <p:cNvPr id="137" name="Google Shape;137;p7"/>
          <p:cNvGraphicFramePr/>
          <p:nvPr>
            <p:extLst>
              <p:ext uri="{D42A27DB-BD31-4B8C-83A1-F6EECF244321}">
                <p14:modId xmlns:p14="http://schemas.microsoft.com/office/powerpoint/2010/main" val="663618680"/>
              </p:ext>
            </p:extLst>
          </p:nvPr>
        </p:nvGraphicFramePr>
        <p:xfrm>
          <a:off x="344557" y="1336431"/>
          <a:ext cx="11073400" cy="5024277"/>
        </p:xfrm>
        <a:graphic>
          <a:graphicData uri="http://schemas.openxmlformats.org/drawingml/2006/table">
            <a:tbl>
              <a:tblPr firstRow="1" bandRow="1">
                <a:noFill/>
                <a:tableStyleId>{F6325087-CDD0-4C4F-A8EC-AE62B8AF1F8E}</a:tableStyleId>
              </a:tblPr>
              <a:tblGrid>
                <a:gridCol w="85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21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5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6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7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8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9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10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11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234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Autumn</a:t>
                      </a:r>
                      <a:endParaRPr dirty="0"/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Place Value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Addition and Subtraction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Multiplication and Division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Number: Fractions 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640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Spring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/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Multiplication and Division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Fractions B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800" dirty="0"/>
                        <a:t>Number: Decimals and Percentages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Measurement: Perimeter and Area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Statistics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3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GB" sz="2000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Summer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/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800" dirty="0"/>
                        <a:t>Geometry: Properties of Shape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800" dirty="0"/>
                        <a:t>Geometry: Position and Direction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lang="en-GB"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r>
                        <a:rPr lang="en-GB" sz="1800" dirty="0"/>
                        <a:t>Number: Decimals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400" dirty="0"/>
                        <a:t>Number: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400" dirty="0"/>
                        <a:t>Negative numbers</a:t>
                      </a:r>
                      <a:endParaRPr sz="1400" dirty="0"/>
                    </a:p>
                  </a:txBody>
                  <a:tcPr marL="91450" marR="91450" marT="45725" marB="45725" vert="vert270">
                    <a:solidFill>
                      <a:srgbClr val="FF0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Measurement: Converting Units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GB" sz="1400" dirty="0"/>
                        <a:t>Measurement: Volume</a:t>
                      </a:r>
                      <a:endParaRPr sz="1400" dirty="0"/>
                    </a:p>
                  </a:txBody>
                  <a:tcPr marL="91450" marR="91450" marT="45725" marB="45725" vert="vert270"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8" name="Google Shape;138;p7" descr="White Rose Maths (@WhiteRoseMaths) | Twitt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49511" y="5813591"/>
            <a:ext cx="998041" cy="998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8" descr="WheldrakeThorganbySc (@WheldThorgSch) | Twitt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5410" y="62132"/>
            <a:ext cx="1170319" cy="1170319"/>
          </a:xfrm>
          <a:prstGeom prst="rect">
            <a:avLst/>
          </a:prstGeom>
          <a:solidFill>
            <a:srgbClr val="CCCCFF"/>
          </a:solidFill>
          <a:ln>
            <a:noFill/>
          </a:ln>
        </p:spPr>
      </p:pic>
      <p:sp>
        <p:nvSpPr>
          <p:cNvPr id="144" name="Google Shape;144;p8"/>
          <p:cNvSpPr txBox="1"/>
          <p:nvPr/>
        </p:nvSpPr>
        <p:spPr>
          <a:xfrm>
            <a:off x="774043" y="309492"/>
            <a:ext cx="1027195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u="sng" dirty="0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Long–term Yearly Progression Map -  Year 6</a:t>
            </a:r>
            <a:endParaRPr dirty="0"/>
          </a:p>
        </p:txBody>
      </p:sp>
      <p:graphicFrame>
        <p:nvGraphicFramePr>
          <p:cNvPr id="145" name="Google Shape;145;p8"/>
          <p:cNvGraphicFramePr/>
          <p:nvPr>
            <p:extLst>
              <p:ext uri="{D42A27DB-BD31-4B8C-83A1-F6EECF244321}">
                <p14:modId xmlns:p14="http://schemas.microsoft.com/office/powerpoint/2010/main" val="1393544075"/>
              </p:ext>
            </p:extLst>
          </p:nvPr>
        </p:nvGraphicFramePr>
        <p:xfrm>
          <a:off x="344557" y="1336431"/>
          <a:ext cx="11073400" cy="5010925"/>
        </p:xfrm>
        <a:graphic>
          <a:graphicData uri="http://schemas.openxmlformats.org/drawingml/2006/table">
            <a:tbl>
              <a:tblPr firstRow="1" bandRow="1">
                <a:noFill/>
                <a:tableStyleId>{F6325087-CDD0-4C4F-A8EC-AE62B8AF1F8E}</a:tableStyleId>
              </a:tblPr>
              <a:tblGrid>
                <a:gridCol w="85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518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21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3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4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5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6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7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8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9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10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11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GB" sz="12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Week 12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74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GB" sz="1200" b="0" i="0" u="none" strike="noStrike" cap="none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2000" b="0" i="0" u="none" strike="noStrike" cap="none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Autumn</a:t>
                      </a:r>
                      <a:endParaRPr sz="2000" b="0" i="0" u="none" strike="noStrike" cap="none" dirty="0">
                        <a:solidFill>
                          <a:schemeClr val="lt1"/>
                        </a:solidFill>
                        <a:latin typeface="Comic Sans MS"/>
                        <a:sym typeface="Arial"/>
                      </a:endParaRPr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Place Value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Addition, Subtraction, Multiplication and Division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Fractions A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Number: Fractions 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  <a:tabLst/>
                        <a:defRPr/>
                      </a:pPr>
                      <a:r>
                        <a:rPr lang="en-GB" sz="1600" dirty="0"/>
                        <a:t>Measurement:  Converting Units</a:t>
                      </a:r>
                    </a:p>
                  </a:txBody>
                  <a:tcPr marL="91450" marR="91450" marT="45725" marB="45725" vert="vert27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3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endParaRPr lang="en-GB" sz="1200" b="0" i="0" u="none" strike="noStrike" cap="none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GB" sz="2000" b="0" i="0" u="none" strike="noStrike" cap="none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Spring</a:t>
                      </a:r>
                      <a:endParaRPr lang="en-GB" sz="2000" b="0" i="0" u="none" strike="noStrike" cap="none" dirty="0">
                        <a:solidFill>
                          <a:schemeClr val="lt1"/>
                        </a:solidFill>
                        <a:latin typeface="Comic Sans MS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2000" b="0" i="0" u="none" strike="noStrike" cap="none" dirty="0">
                        <a:solidFill>
                          <a:schemeClr val="lt1"/>
                        </a:solidFill>
                        <a:latin typeface="Comic Sans MS"/>
                        <a:sym typeface="Arial"/>
                      </a:endParaRPr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Ratio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Algebra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Decimals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Number: Fractions, decimals and percentages</a:t>
                      </a:r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Measurement:  Area, perimeter and volume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Statistics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lang="en-GB" sz="1200" b="0" i="0" u="none" strike="noStrike" cap="none" dirty="0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b="0" i="0" u="none" strike="noStrike" cap="none" dirty="0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Summer</a:t>
                      </a:r>
                      <a:endParaRPr sz="2000" b="0" i="0" u="none" strike="noStrike" cap="none" dirty="0">
                        <a:solidFill>
                          <a:schemeClr val="lt1"/>
                        </a:solidFill>
                        <a:latin typeface="Comic Sans MS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2000" b="0" i="0" u="none" strike="noStrike" cap="none" dirty="0">
                        <a:solidFill>
                          <a:schemeClr val="lt1"/>
                        </a:solidFill>
                        <a:latin typeface="Comic Sans MS"/>
                        <a:sym typeface="Arial"/>
                      </a:endParaRPr>
                    </a:p>
                  </a:txBody>
                  <a:tcPr marL="91450" marR="91450" marT="45725" marB="45725" vert="vert270"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Geometry: Properties of Shape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600" dirty="0"/>
                        <a:t>Geometry: Position and Direction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 vert="vert27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dirty="0"/>
                        <a:t>Themed projects, consolidation and problem solving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dirty="0"/>
                    </a:p>
                  </a:txBody>
                  <a:tcPr marL="91450" marR="91450" marT="45725" marB="45725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6" name="Google Shape;146;p8" descr="White Rose Maths (@WhiteRoseMaths) | Twitt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21375" y="5813591"/>
            <a:ext cx="998041" cy="998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707</Words>
  <Application>Microsoft Office PowerPoint</Application>
  <PresentationFormat>Widescreen</PresentationFormat>
  <Paragraphs>448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 Childs</dc:creator>
  <cp:lastModifiedBy>Declan Childs</cp:lastModifiedBy>
  <cp:revision>16</cp:revision>
  <dcterms:created xsi:type="dcterms:W3CDTF">2021-10-08T12:34:08Z</dcterms:created>
  <dcterms:modified xsi:type="dcterms:W3CDTF">2022-08-09T16:14:34Z</dcterms:modified>
</cp:coreProperties>
</file>